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63" r:id="rId5"/>
    <p:sldId id="264" r:id="rId6"/>
    <p:sldId id="269" r:id="rId7"/>
    <p:sldId id="270" r:id="rId8"/>
    <p:sldId id="276" r:id="rId9"/>
    <p:sldId id="258" r:id="rId10"/>
    <p:sldId id="257" r:id="rId11"/>
    <p:sldId id="267" r:id="rId12"/>
    <p:sldId id="265" r:id="rId13"/>
    <p:sldId id="271" r:id="rId14"/>
    <p:sldId id="272" r:id="rId15"/>
    <p:sldId id="277" r:id="rId16"/>
    <p:sldId id="273" r:id="rId17"/>
    <p:sldId id="274" r:id="rId18"/>
    <p:sldId id="275" r:id="rId19"/>
    <p:sldId id="293" r:id="rId20"/>
    <p:sldId id="290" r:id="rId21"/>
    <p:sldId id="291" r:id="rId22"/>
    <p:sldId id="292" r:id="rId23"/>
    <p:sldId id="278" r:id="rId24"/>
    <p:sldId id="279" r:id="rId25"/>
    <p:sldId id="280" r:id="rId26"/>
    <p:sldId id="281" r:id="rId27"/>
    <p:sldId id="282" r:id="rId28"/>
    <p:sldId id="266" r:id="rId29"/>
    <p:sldId id="289" r:id="rId30"/>
    <p:sldId id="283" r:id="rId31"/>
    <p:sldId id="25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20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7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2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5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0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0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7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430B3-D627-A148-96E3-033F11D6B17A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D0545-C42A-CA48-AA82-4DA1ADE9F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a010534b1db25970b017ee86c638b970d.jpg"/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r="16663" b="4009"/>
          <a:stretch/>
        </p:blipFill>
        <p:spPr>
          <a:xfrm>
            <a:off x="1765684" y="0"/>
            <a:ext cx="5622312" cy="6847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Introduction to ggplot2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Indy </a:t>
            </a:r>
            <a:r>
              <a:rPr lang="en-US" dirty="0" err="1"/>
              <a:t>U</a:t>
            </a:r>
            <a:r>
              <a:rPr lang="en-US" dirty="0" err="1" smtClean="0"/>
              <a:t>seR</a:t>
            </a:r>
            <a:r>
              <a:rPr lang="en-US" dirty="0" smtClean="0"/>
              <a:t> group</a:t>
            </a:r>
          </a:p>
          <a:p>
            <a:r>
              <a:rPr lang="en-US" dirty="0" smtClean="0"/>
              <a:t>05.19.2015</a:t>
            </a:r>
          </a:p>
          <a:p>
            <a:r>
              <a:rPr lang="en-US" dirty="0" smtClean="0"/>
              <a:t>Matt Gilliam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5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fo_history_shipping_s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509"/>
            <a:ext cx="9144000" cy="40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3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9.28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29" y="1006821"/>
            <a:ext cx="6453942" cy="483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</a:t>
            </a:r>
            <a:r>
              <a:rPr lang="en-US" dirty="0" err="1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workhorse function for basic plots in ggplot2 is </a:t>
            </a:r>
            <a:r>
              <a:rPr lang="en-US" dirty="0" err="1"/>
              <a:t>qplot</a:t>
            </a:r>
            <a:r>
              <a:rPr lang="en-US" dirty="0"/>
              <a:t> and has basic usage </a:t>
            </a:r>
            <a:endParaRPr lang="en-US" dirty="0" smtClean="0">
              <a:effectLst/>
            </a:endParaRPr>
          </a:p>
          <a:p>
            <a:r>
              <a:rPr lang="en-US" dirty="0" err="1"/>
              <a:t>qplot</a:t>
            </a:r>
            <a:r>
              <a:rPr lang="en-US" dirty="0"/>
              <a:t>(x, ..., data, geom</a:t>
            </a:r>
            <a:r>
              <a:rPr lang="en-US" dirty="0" smtClean="0"/>
              <a:t>)</a:t>
            </a:r>
            <a:endParaRPr lang="en-US" dirty="0" smtClean="0">
              <a:effectLst/>
            </a:endParaRPr>
          </a:p>
          <a:p>
            <a:r>
              <a:rPr lang="en-US" dirty="0"/>
              <a:t>x: values of one variable of interest data: data frame</a:t>
            </a:r>
            <a:br>
              <a:rPr lang="en-US" dirty="0"/>
            </a:br>
            <a:r>
              <a:rPr lang="en-US" dirty="0"/>
              <a:t>geom: the type of plot to construct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740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gplot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 data frame</a:t>
            </a:r>
          </a:p>
          <a:p>
            <a:r>
              <a:rPr lang="en-US" dirty="0"/>
              <a:t>a</a:t>
            </a:r>
            <a:r>
              <a:rPr lang="en-US" dirty="0" smtClean="0"/>
              <a:t>esthetic mappings: how data are mapped to color, size</a:t>
            </a:r>
          </a:p>
          <a:p>
            <a:r>
              <a:rPr lang="en-US" dirty="0"/>
              <a:t>g</a:t>
            </a:r>
            <a:r>
              <a:rPr lang="en-US" dirty="0" smtClean="0"/>
              <a:t>eoms: geometric objects like points, lines, shapes</a:t>
            </a:r>
          </a:p>
          <a:p>
            <a:r>
              <a:rPr lang="en-US" dirty="0"/>
              <a:t>f</a:t>
            </a:r>
            <a:r>
              <a:rPr lang="en-US" dirty="0" smtClean="0"/>
              <a:t>acets: for conditional plots</a:t>
            </a:r>
          </a:p>
          <a:p>
            <a:r>
              <a:rPr lang="en-US" dirty="0"/>
              <a:t>s</a:t>
            </a:r>
            <a:r>
              <a:rPr lang="en-US" dirty="0" smtClean="0"/>
              <a:t>tats: statistical transformations like binning, quantiles, smoothing</a:t>
            </a:r>
          </a:p>
          <a:p>
            <a:r>
              <a:rPr lang="en-US" dirty="0"/>
              <a:t>s</a:t>
            </a:r>
            <a:r>
              <a:rPr lang="en-US" dirty="0" smtClean="0"/>
              <a:t>cales: what scale an aesthetic map uses (example: male = red, female = blue)</a:t>
            </a:r>
          </a:p>
          <a:p>
            <a:r>
              <a:rPr lang="en-US" dirty="0"/>
              <a:t>c</a:t>
            </a:r>
            <a:r>
              <a:rPr lang="en-US" dirty="0" smtClean="0"/>
              <a:t>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7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5-05-19 01.0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37" y="1342571"/>
            <a:ext cx="5856532" cy="42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5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</a:t>
            </a:r>
            <a:endParaRPr lang="en-US" dirty="0"/>
          </a:p>
        </p:txBody>
      </p:sp>
      <p:pic>
        <p:nvPicPr>
          <p:cNvPr id="4" name="Picture 3" descr="2015-05-18 10.12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9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 cont.</a:t>
            </a:r>
            <a:endParaRPr lang="en-US" dirty="0"/>
          </a:p>
        </p:txBody>
      </p:sp>
      <p:pic>
        <p:nvPicPr>
          <p:cNvPr id="4" name="Picture 3" descr="2015-05-19 01.1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9" y="2003469"/>
            <a:ext cx="7327900" cy="3644900"/>
          </a:xfrm>
          <a:prstGeom prst="rect">
            <a:avLst/>
          </a:prstGeom>
        </p:spPr>
      </p:pic>
      <p:pic>
        <p:nvPicPr>
          <p:cNvPr id="5" name="Picture 4" descr="2015-05-19 01.15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7" y="1417638"/>
            <a:ext cx="4292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1.14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" b="1"/>
          <a:stretch/>
        </p:blipFill>
        <p:spPr>
          <a:xfrm>
            <a:off x="216838" y="1626402"/>
            <a:ext cx="8623300" cy="35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8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1.1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7" y="1403977"/>
            <a:ext cx="8483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2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and line styles</a:t>
            </a:r>
            <a:endParaRPr lang="en-US" dirty="0"/>
          </a:p>
        </p:txBody>
      </p:sp>
      <p:pic>
        <p:nvPicPr>
          <p:cNvPr id="4" name="Picture 3" descr="2015-05-19 02.41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7565"/>
            <a:ext cx="3629054" cy="2608036"/>
          </a:xfrm>
          <a:prstGeom prst="rect">
            <a:avLst/>
          </a:prstGeom>
        </p:spPr>
      </p:pic>
      <p:pic>
        <p:nvPicPr>
          <p:cNvPr id="5" name="Picture 4" descr="2015-05-19 02.50.1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0020"/>
          <a:stretch/>
        </p:blipFill>
        <p:spPr>
          <a:xfrm>
            <a:off x="4570262" y="3207214"/>
            <a:ext cx="4570262" cy="468369"/>
          </a:xfrm>
          <a:prstGeom prst="rect">
            <a:avLst/>
          </a:prstGeom>
        </p:spPr>
      </p:pic>
      <p:pic>
        <p:nvPicPr>
          <p:cNvPr id="10" name="Picture 9" descr="2015-05-19 02.50.1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8"/>
          <a:stretch/>
        </p:blipFill>
        <p:spPr>
          <a:xfrm>
            <a:off x="4570263" y="3675583"/>
            <a:ext cx="4570262" cy="4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8 10.07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6" y="549958"/>
            <a:ext cx="7659508" cy="57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</a:t>
            </a:r>
            <a:endParaRPr lang="en-US" dirty="0"/>
          </a:p>
        </p:txBody>
      </p:sp>
      <p:pic>
        <p:nvPicPr>
          <p:cNvPr id="4" name="Picture 3" descr="2015-05-19 02.0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131"/>
            <a:ext cx="3880030" cy="2364518"/>
          </a:xfrm>
          <a:prstGeom prst="rect">
            <a:avLst/>
          </a:prstGeom>
        </p:spPr>
      </p:pic>
      <p:pic>
        <p:nvPicPr>
          <p:cNvPr id="5" name="Picture 4" descr="2015-05-19 02.03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2" y="5352927"/>
            <a:ext cx="3974408" cy="495610"/>
          </a:xfrm>
          <a:prstGeom prst="rect">
            <a:avLst/>
          </a:prstGeom>
        </p:spPr>
      </p:pic>
      <p:pic>
        <p:nvPicPr>
          <p:cNvPr id="6" name="Picture 5" descr="2015-05-19 02.03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72" y="1417638"/>
            <a:ext cx="4444112" cy="3613256"/>
          </a:xfrm>
          <a:prstGeom prst="rect">
            <a:avLst/>
          </a:prstGeom>
        </p:spPr>
      </p:pic>
      <p:pic>
        <p:nvPicPr>
          <p:cNvPr id="7" name="Picture 6" descr="2015-05-19 02.03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35" y="5352927"/>
            <a:ext cx="2495006" cy="4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0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3.0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2" y="0"/>
            <a:ext cx="888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2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3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3" y="0"/>
            <a:ext cx="889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5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1.24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83" y="739450"/>
            <a:ext cx="6299200" cy="3708400"/>
          </a:xfrm>
          <a:prstGeom prst="rect">
            <a:avLst/>
          </a:prstGeom>
        </p:spPr>
      </p:pic>
      <p:pic>
        <p:nvPicPr>
          <p:cNvPr id="5" name="Picture 4" descr="2015-05-19 01.2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25" y="4916675"/>
            <a:ext cx="4991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1.2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3" y="605851"/>
            <a:ext cx="5918200" cy="3683000"/>
          </a:xfrm>
          <a:prstGeom prst="rect">
            <a:avLst/>
          </a:prstGeom>
        </p:spPr>
      </p:pic>
      <p:pic>
        <p:nvPicPr>
          <p:cNvPr id="5" name="Picture 4" descr="2015-05-19 01.2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7" y="4681664"/>
            <a:ext cx="77089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5-19 01.2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00" y="604110"/>
            <a:ext cx="6019800" cy="3708400"/>
          </a:xfrm>
          <a:prstGeom prst="rect">
            <a:avLst/>
          </a:prstGeom>
        </p:spPr>
      </p:pic>
      <p:pic>
        <p:nvPicPr>
          <p:cNvPr id="3" name="Picture 2" descr="2015-05-19 01.2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63" y="5073353"/>
            <a:ext cx="4013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5-19 01.2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7" y="701584"/>
            <a:ext cx="6223000" cy="3708400"/>
          </a:xfrm>
          <a:prstGeom prst="rect">
            <a:avLst/>
          </a:prstGeom>
        </p:spPr>
      </p:pic>
      <p:pic>
        <p:nvPicPr>
          <p:cNvPr id="3" name="Picture 2" descr="2015-05-19 01.26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59" y="5327050"/>
            <a:ext cx="384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1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5-19 01.28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21" y="5174953"/>
            <a:ext cx="5168900" cy="647700"/>
          </a:xfrm>
          <a:prstGeom prst="rect">
            <a:avLst/>
          </a:prstGeom>
        </p:spPr>
      </p:pic>
      <p:pic>
        <p:nvPicPr>
          <p:cNvPr id="3" name="Picture 2" descr="2015-05-19 01.2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09" y="588620"/>
            <a:ext cx="6032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Saving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/>
              <a:t>the GUI, choose file → save </a:t>
            </a:r>
            <a:endParaRPr lang="en-US" dirty="0" smtClean="0">
              <a:effectLst/>
            </a:endParaRPr>
          </a:p>
          <a:p>
            <a:r>
              <a:rPr lang="en-US" dirty="0"/>
              <a:t>There are a few ways to save your plots in R. </a:t>
            </a:r>
            <a:endParaRPr lang="en-US" dirty="0" smtClean="0">
              <a:effectLst/>
            </a:endParaRPr>
          </a:p>
          <a:p>
            <a:pPr lvl="1"/>
            <a:r>
              <a:rPr lang="en-US" dirty="0" err="1" smtClean="0"/>
              <a:t>png</a:t>
            </a:r>
            <a:r>
              <a:rPr lang="en-US" dirty="0"/>
              <a:t>(filename, width, height) </a:t>
            </a:r>
            <a:endParaRPr lang="en-US" dirty="0" smtClean="0"/>
          </a:p>
          <a:p>
            <a:pPr lvl="1"/>
            <a:r>
              <a:rPr lang="en-US" dirty="0" err="1" smtClean="0"/>
              <a:t>pdf</a:t>
            </a:r>
            <a:r>
              <a:rPr lang="en-US" dirty="0"/>
              <a:t>(file, width, height) </a:t>
            </a:r>
            <a:endParaRPr lang="en-US" dirty="0" smtClean="0">
              <a:effectLst/>
            </a:endParaRPr>
          </a:p>
          <a:p>
            <a:r>
              <a:rPr lang="en-US" dirty="0"/>
              <a:t>If the plot has already been rendered, then use </a:t>
            </a:r>
            <a:endParaRPr lang="en-US" dirty="0" smtClean="0">
              <a:effectLst/>
            </a:endParaRPr>
          </a:p>
          <a:p>
            <a:pPr lvl="1"/>
            <a:r>
              <a:rPr lang="en-US" dirty="0" err="1" smtClean="0"/>
              <a:t>dev.copy</a:t>
            </a:r>
            <a:r>
              <a:rPr lang="en-US" dirty="0"/>
              <a:t>(device, filename) </a:t>
            </a:r>
          </a:p>
          <a:p>
            <a:pPr lvl="1"/>
            <a:r>
              <a:rPr lang="en-US" dirty="0" err="1" smtClean="0"/>
              <a:t>ggsave</a:t>
            </a:r>
            <a:r>
              <a:rPr lang="en-US" dirty="0"/>
              <a:t>(filename, width, height)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672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ggthemes</a:t>
            </a:r>
            <a:endParaRPr lang="en-US" dirty="0"/>
          </a:p>
        </p:txBody>
      </p:sp>
      <p:pic>
        <p:nvPicPr>
          <p:cNvPr id="4" name="Picture 3" descr="2015-05-19 01.3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0016"/>
            <a:ext cx="4056930" cy="2887984"/>
          </a:xfrm>
          <a:prstGeom prst="rect">
            <a:avLst/>
          </a:prstGeom>
        </p:spPr>
      </p:pic>
      <p:pic>
        <p:nvPicPr>
          <p:cNvPr id="5" name="Picture 4" descr="2015-05-19 01.3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50" y="3930700"/>
            <a:ext cx="4110250" cy="292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1917" y="1905225"/>
            <a:ext cx="495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extra geoms, scales, and themes for ggplot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419487"/>
            <a:ext cx="405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Tufte</a:t>
            </a:r>
            <a:r>
              <a:rPr lang="en-US" dirty="0" smtClean="0"/>
              <a:t> theme and geoms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3751" y="3419486"/>
            <a:ext cx="4110250" cy="36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Economist theme</a:t>
            </a:r>
          </a:p>
        </p:txBody>
      </p:sp>
    </p:spTree>
    <p:extLst>
      <p:ext uri="{BB962C8B-B14F-4D97-AF65-F5344CB8AC3E}">
        <p14:creationId xmlns:p14="http://schemas.microsoft.com/office/powerpoint/2010/main" val="143484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“Artist’s palette” model</a:t>
            </a:r>
          </a:p>
          <a:p>
            <a:r>
              <a:rPr lang="en-US" dirty="0" smtClean="0"/>
              <a:t>Start with blank canvas and build up from there</a:t>
            </a:r>
          </a:p>
          <a:p>
            <a:r>
              <a:rPr lang="en-US" dirty="0" smtClean="0"/>
              <a:t>Start with plot function (or similar)</a:t>
            </a:r>
          </a:p>
          <a:p>
            <a:r>
              <a:rPr lang="en-US" dirty="0" smtClean="0"/>
              <a:t>Use annotation functions to add/modify (text, lines, points, axis)</a:t>
            </a:r>
          </a:p>
          <a:p>
            <a:pPr marL="0" indent="0">
              <a:buNone/>
            </a:pPr>
            <a:r>
              <a:rPr lang="en-US" b="1" dirty="0" smtClean="0"/>
              <a:t>Pros: </a:t>
            </a:r>
          </a:p>
          <a:p>
            <a:r>
              <a:rPr lang="en-US" dirty="0" smtClean="0"/>
              <a:t>Convenient, mirrors how we think of building plots and analyzing data</a:t>
            </a:r>
          </a:p>
          <a:p>
            <a:pPr marL="0" indent="0">
              <a:buNone/>
            </a:pPr>
            <a:r>
              <a:rPr lang="en-US" b="1" dirty="0" smtClean="0"/>
              <a:t>Cons:</a:t>
            </a:r>
          </a:p>
          <a:p>
            <a:r>
              <a:rPr lang="en-US" dirty="0" smtClean="0"/>
              <a:t>Can’t go back once plot has started (i.e. to adjust margins); </a:t>
            </a:r>
          </a:p>
          <a:p>
            <a:r>
              <a:rPr lang="en-US" dirty="0" smtClean="0"/>
              <a:t>need to plan in advance</a:t>
            </a:r>
          </a:p>
          <a:p>
            <a:r>
              <a:rPr lang="en-US" dirty="0" smtClean="0"/>
              <a:t>Difficult to “translate” to others once a new plot has been created (no graphical “language”). Plot is just a series of R commands</a:t>
            </a:r>
          </a:p>
        </p:txBody>
      </p:sp>
    </p:spTree>
    <p:extLst>
      <p:ext uri="{BB962C8B-B14F-4D97-AF65-F5344CB8AC3E}">
        <p14:creationId xmlns:p14="http://schemas.microsoft.com/office/powerpoint/2010/main" val="265041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5-19 01.3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010"/>
            <a:ext cx="3737158" cy="2664203"/>
          </a:xfrm>
          <a:prstGeom prst="rect">
            <a:avLst/>
          </a:prstGeom>
        </p:spPr>
      </p:pic>
      <p:pic>
        <p:nvPicPr>
          <p:cNvPr id="5" name="Picture 4" descr="2015-05-19 01.40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67" y="759010"/>
            <a:ext cx="3740833" cy="2664203"/>
          </a:xfrm>
          <a:prstGeom prst="rect">
            <a:avLst/>
          </a:prstGeom>
        </p:spPr>
      </p:pic>
      <p:pic>
        <p:nvPicPr>
          <p:cNvPr id="6" name="Picture 5" descr="2015-05-19 01.40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158"/>
            <a:ext cx="3748380" cy="2644842"/>
          </a:xfrm>
          <a:prstGeom prst="rect">
            <a:avLst/>
          </a:prstGeom>
        </p:spPr>
      </p:pic>
      <p:pic>
        <p:nvPicPr>
          <p:cNvPr id="7" name="Picture 6" descr="2015-05-19 01.40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54" y="4213158"/>
            <a:ext cx="3743045" cy="2644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11861"/>
            <a:ext cx="373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Solarized theme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3167" y="211861"/>
            <a:ext cx="374083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Stata</a:t>
            </a:r>
            <a:r>
              <a:rPr lang="en-US" dirty="0" smtClean="0"/>
              <a:t> theme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3167" y="3638758"/>
            <a:ext cx="37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Wall Street Journal theme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38758"/>
            <a:ext cx="374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Fivethirtyeight</a:t>
            </a:r>
            <a:r>
              <a:rPr lang="en-US" dirty="0" smtClean="0"/>
              <a:t> theme</a:t>
            </a:r>
          </a:p>
        </p:txBody>
      </p:sp>
    </p:spTree>
    <p:extLst>
      <p:ext uri="{BB962C8B-B14F-4D97-AF65-F5344CB8AC3E}">
        <p14:creationId xmlns:p14="http://schemas.microsoft.com/office/powerpoint/2010/main" val="358063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“ggplot2: Elegant graphics for data analysis” - Hadley </a:t>
            </a:r>
            <a:r>
              <a:rPr lang="en-US" dirty="0" smtClean="0"/>
              <a:t>Wickham</a:t>
            </a:r>
            <a:endParaRPr lang="en-US" dirty="0" smtClean="0">
              <a:effectLst/>
            </a:endParaRPr>
          </a:p>
          <a:p>
            <a:r>
              <a:rPr lang="en-US" dirty="0"/>
              <a:t>http://ggplot2.org/ (official website) </a:t>
            </a:r>
            <a:endParaRPr lang="en-US" dirty="0" smtClean="0">
              <a:effectLst/>
            </a:endParaRPr>
          </a:p>
          <a:p>
            <a:r>
              <a:rPr lang="en-US" dirty="0" smtClean="0"/>
              <a:t>“The </a:t>
            </a:r>
            <a:r>
              <a:rPr lang="en-US" dirty="0"/>
              <a:t>Grammar of Graphics (Statistics and Computing</a:t>
            </a:r>
            <a:r>
              <a:rPr lang="en-US" dirty="0" smtClean="0"/>
              <a:t>)” </a:t>
            </a:r>
            <a:r>
              <a:rPr lang="en-US" dirty="0"/>
              <a:t>- Leland Wilkinson</a:t>
            </a:r>
          </a:p>
        </p:txBody>
      </p:sp>
    </p:spTree>
    <p:extLst>
      <p:ext uri="{BB962C8B-B14F-4D97-AF65-F5344CB8AC3E}">
        <p14:creationId xmlns:p14="http://schemas.microsoft.com/office/powerpoint/2010/main" val="163654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Plots are created with a single function call (</a:t>
            </a:r>
            <a:r>
              <a:rPr lang="en-US" dirty="0" err="1" smtClean="0"/>
              <a:t>xyplot</a:t>
            </a:r>
            <a:r>
              <a:rPr lang="en-US" dirty="0" smtClean="0"/>
              <a:t>, </a:t>
            </a:r>
            <a:r>
              <a:rPr lang="en-US" dirty="0" err="1" smtClean="0"/>
              <a:t>bwplot</a:t>
            </a:r>
            <a:r>
              <a:rPr lang="en-US" dirty="0" smtClean="0"/>
              <a:t>, etc.)</a:t>
            </a:r>
          </a:p>
          <a:p>
            <a:pPr marL="0" indent="0">
              <a:buNone/>
            </a:pPr>
            <a:r>
              <a:rPr lang="en-US" b="1" dirty="0" smtClean="0"/>
              <a:t>Pros:</a:t>
            </a:r>
          </a:p>
          <a:p>
            <a:r>
              <a:rPr lang="en-US" dirty="0" smtClean="0"/>
              <a:t>Most useful for conditioning types of plots: Looking at how y changes with x across levels of z</a:t>
            </a:r>
          </a:p>
          <a:p>
            <a:r>
              <a:rPr lang="en-US" dirty="0" smtClean="0"/>
              <a:t>Thinks like margins/spacing set automatically because entire plot is specified at once</a:t>
            </a:r>
          </a:p>
          <a:p>
            <a:r>
              <a:rPr lang="en-US" dirty="0" smtClean="0"/>
              <a:t>Good for putting many many plots on a screen</a:t>
            </a:r>
          </a:p>
          <a:p>
            <a:pPr marL="0" indent="0">
              <a:buNone/>
            </a:pPr>
            <a:r>
              <a:rPr lang="en-US" b="1" dirty="0" smtClean="0"/>
              <a:t>Cons:</a:t>
            </a:r>
          </a:p>
          <a:p>
            <a:r>
              <a:rPr lang="en-US" dirty="0" smtClean="0"/>
              <a:t>Sometimes awkward to specify an entire plot in a single function call</a:t>
            </a:r>
          </a:p>
          <a:p>
            <a:r>
              <a:rPr lang="en-US" dirty="0" smtClean="0"/>
              <a:t>Annotation in plot is not intuitive</a:t>
            </a:r>
          </a:p>
          <a:p>
            <a:r>
              <a:rPr lang="en-US" dirty="0" smtClean="0"/>
              <a:t>Use of panel functions and subscripts difficult to wield and requires intense preparation</a:t>
            </a:r>
          </a:p>
          <a:p>
            <a:r>
              <a:rPr lang="en-US" dirty="0" smtClean="0"/>
              <a:t>Cannot “add” to the plot once it’s created</a:t>
            </a:r>
          </a:p>
        </p:txBody>
      </p:sp>
    </p:spTree>
    <p:extLst>
      <p:ext uri="{BB962C8B-B14F-4D97-AF65-F5344CB8AC3E}">
        <p14:creationId xmlns:p14="http://schemas.microsoft.com/office/powerpoint/2010/main" val="159888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Pros:</a:t>
            </a:r>
          </a:p>
          <a:p>
            <a:r>
              <a:rPr lang="en-US" dirty="0" smtClean="0"/>
              <a:t>Split the difference between base and lattice</a:t>
            </a:r>
          </a:p>
          <a:p>
            <a:r>
              <a:rPr lang="en-US" dirty="0" smtClean="0"/>
              <a:t>Automatically deals with spacing, text, titles but also allows you to annotate by “adding”</a:t>
            </a:r>
          </a:p>
          <a:p>
            <a:r>
              <a:rPr lang="en-US" dirty="0" smtClean="0"/>
              <a:t>Superficial similarity to lattice but generally easier/more intuitive to use</a:t>
            </a:r>
          </a:p>
          <a:p>
            <a:r>
              <a:rPr lang="en-US" dirty="0" smtClean="0"/>
              <a:t>Default mode makes many choices for you (but you can customize!)</a:t>
            </a:r>
          </a:p>
        </p:txBody>
      </p:sp>
    </p:spTree>
    <p:extLst>
      <p:ext uri="{BB962C8B-B14F-4D97-AF65-F5344CB8AC3E}">
        <p14:creationId xmlns:p14="http://schemas.microsoft.com/office/powerpoint/2010/main" val="353871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implementation of the grammar of graphics in R. </a:t>
            </a:r>
          </a:p>
          <a:p>
            <a:r>
              <a:rPr lang="en-US" sz="2800" dirty="0" smtClean="0"/>
              <a:t>It combines the advantages of both base and lattice graphics: conditioning and shared axes are handled automatically, and you can still build up a plot step by step from multiple data sources. </a:t>
            </a:r>
          </a:p>
          <a:p>
            <a:r>
              <a:rPr lang="en-US" sz="2800" dirty="0" smtClean="0"/>
              <a:t>It also implements a sophisticated multidimensional conditioning system and a consistent interface to map data to aesthetic attributes.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565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resdefault.jpg"/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93" y="3789136"/>
            <a:ext cx="5455758" cy="3068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Hadley Wickham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45233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Chief Scientist at RStudio</a:t>
            </a:r>
            <a:r>
              <a:rPr lang="en-US" sz="2400" baseline="30000" dirty="0"/>
              <a:t> </a:t>
            </a:r>
            <a:endParaRPr lang="en-US" sz="2400" dirty="0"/>
          </a:p>
          <a:p>
            <a:r>
              <a:rPr lang="en-US" sz="2400" dirty="0"/>
              <a:t>A</a:t>
            </a:r>
            <a:r>
              <a:rPr lang="en-US" sz="2400" dirty="0" smtClean="0"/>
              <a:t>djunct Assistant Professor of statistics at Rice University</a:t>
            </a:r>
          </a:p>
          <a:p>
            <a:r>
              <a:rPr lang="tr-TR" sz="2400" dirty="0" smtClean="0"/>
              <a:t>John Chambers award in 2006</a:t>
            </a:r>
          </a:p>
          <a:p>
            <a:r>
              <a:rPr lang="tr-TR" sz="2400" dirty="0"/>
              <a:t>W</a:t>
            </a:r>
            <a:r>
              <a:rPr lang="tr-TR" sz="2400" dirty="0" smtClean="0"/>
              <a:t>idely used packages including ggplot2, plyr, dplyr, and reshape2</a:t>
            </a:r>
            <a:endParaRPr lang="tr-TR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096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5-05-19 02.5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4092" cy="5678714"/>
          </a:xfrm>
          <a:prstGeom prst="rect">
            <a:avLst/>
          </a:prstGeom>
        </p:spPr>
      </p:pic>
      <p:pic>
        <p:nvPicPr>
          <p:cNvPr id="5" name="Picture 4" descr="2015-05-19 02.52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9" y="2314428"/>
            <a:ext cx="4517571" cy="4543572"/>
          </a:xfrm>
          <a:prstGeom prst="rect">
            <a:avLst/>
          </a:prstGeom>
        </p:spPr>
      </p:pic>
      <p:pic>
        <p:nvPicPr>
          <p:cNvPr id="4" name="Picture 3" descr="2015-05-19 01.06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679"/>
            <a:ext cx="4472214" cy="3036320"/>
          </a:xfrm>
          <a:prstGeom prst="rect">
            <a:avLst/>
          </a:prstGeom>
        </p:spPr>
      </p:pic>
      <p:pic>
        <p:nvPicPr>
          <p:cNvPr id="6" name="Picture 5" descr="2015-05-19 02.5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68" y="-913069"/>
            <a:ext cx="4183604" cy="41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ke_gg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005"/>
            <a:ext cx="9144000" cy="60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606</Words>
  <Application>Microsoft Macintosh PowerPoint</Application>
  <PresentationFormat>On-screen Show (4:3)</PresentationFormat>
  <Paragraphs>77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Introduction to ggplot2</vt:lpstr>
      <vt:lpstr>PowerPoint Presentation</vt:lpstr>
      <vt:lpstr>Base</vt:lpstr>
      <vt:lpstr>Lattice</vt:lpstr>
      <vt:lpstr>ggplot2</vt:lpstr>
      <vt:lpstr>ggplot2</vt:lpstr>
      <vt:lpstr>Hadley Wickham</vt:lpstr>
      <vt:lpstr>PowerPoint Presentation</vt:lpstr>
      <vt:lpstr>PowerPoint Presentation</vt:lpstr>
      <vt:lpstr>PowerPoint Presentation</vt:lpstr>
      <vt:lpstr>PowerPoint Presentation</vt:lpstr>
      <vt:lpstr>qplot</vt:lpstr>
      <vt:lpstr>ggplot components</vt:lpstr>
      <vt:lpstr>PowerPoint Presentation</vt:lpstr>
      <vt:lpstr>geom</vt:lpstr>
      <vt:lpstr>geom cont.</vt:lpstr>
      <vt:lpstr>PowerPoint Presentation</vt:lpstr>
      <vt:lpstr>PowerPoint Presentation</vt:lpstr>
      <vt:lpstr>Points and line styles</vt:lpstr>
      <vt:lpstr>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Plots</vt:lpstr>
      <vt:lpstr>ggthemes</vt:lpstr>
      <vt:lpstr>PowerPoint Presentation</vt:lpstr>
      <vt:lpstr>Resources</vt:lpstr>
    </vt:vector>
  </TitlesOfParts>
  <Company>Perscio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GGPLOT2</dc:title>
  <dc:creator>Matt Gilliam</dc:creator>
  <cp:lastModifiedBy>Matt Gilliam</cp:lastModifiedBy>
  <cp:revision>27</cp:revision>
  <dcterms:created xsi:type="dcterms:W3CDTF">2015-05-19T01:53:41Z</dcterms:created>
  <dcterms:modified xsi:type="dcterms:W3CDTF">2015-05-20T13:23:51Z</dcterms:modified>
</cp:coreProperties>
</file>